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embeddedFontLst>
    <p:embeddedFont>
      <p:font typeface="Amatic SC"/>
      <p:regular r:id="rId84"/>
      <p:bold r:id="rId85"/>
    </p:embeddedFont>
    <p:embeddedFont>
      <p:font typeface="Source Code Pro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AmaticSC-regular.fntdata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SourceCodePro-regular.fntdata"/><Relationship Id="rId41" Type="http://schemas.openxmlformats.org/officeDocument/2006/relationships/slide" Target="slides/slide36.xml"/><Relationship Id="rId85" Type="http://schemas.openxmlformats.org/officeDocument/2006/relationships/font" Target="fonts/AmaticSC-bold.fntdata"/><Relationship Id="rId44" Type="http://schemas.openxmlformats.org/officeDocument/2006/relationships/slide" Target="slides/slide39.xml"/><Relationship Id="rId88" Type="http://schemas.openxmlformats.org/officeDocument/2006/relationships/font" Target="fonts/SourceCodePro-italic.fntdata"/><Relationship Id="rId43" Type="http://schemas.openxmlformats.org/officeDocument/2006/relationships/slide" Target="slides/slide38.xml"/><Relationship Id="rId87" Type="http://schemas.openxmlformats.org/officeDocument/2006/relationships/font" Target="fonts/SourceCodePro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SourceCodePro-bold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5675998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5675998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1ef628f2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1ef628f2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1ef628f2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1ef628f2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ef628f2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ef628f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1ef628f2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1ef628f2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ef628f2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ef628f2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1ef628f2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1ef628f2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1ef628f2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1ef628f2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1ef628f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1ef628f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600ca55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600ca55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600ca55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600ca55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1ef628f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1ef628f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600ca55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600ca55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600ca55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600ca55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600ca557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600ca557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00ca557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600ca557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600ca557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600ca55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600ca557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600ca557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600ca557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600ca557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600ca557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600ca557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600ca557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600ca557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600ca557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600ca557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1ef628f2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1ef628f2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600ca557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600ca557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600ca557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600ca557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600ca557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600ca557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600ca557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600ca557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00ca557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600ca557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600ca557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600ca557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600ca557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600ca557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00ca557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00ca557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600ca557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600ca557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600ca557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600ca557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1ef628f2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1ef628f2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63e9958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63e9958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63e99587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63e99587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63e9958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63e9958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63e99587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63e99587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63e99587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63e99587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63e99587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63e99587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63e99587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63e9958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63e99587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63e99587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63e9958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63e9958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63e99587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63e99587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1ef628f2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1ef628f2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63e99587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63e99587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63e99587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63e99587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63e99587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63e99587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63e99587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63e99587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63e99587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63e99587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63e99587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63e99587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63e99587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63e99587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63e99587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63e99587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63e99587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63e99587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63e99587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63e99587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1ef628f2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1ef628f2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63e99587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63e99587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63e99587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63e99587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63e99587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63e99587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63e99587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63e99587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63e99587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63e99587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63e99587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63e99587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63e99587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63e99587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63e99587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63e99587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63e99587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163e99587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63e99587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63e99587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1ef628f2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1ef628f2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63e99587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63e99587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63e99587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163e99587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63e99587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63e99587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63e99587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63e99587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63e995876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163e995876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63e99587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163e99587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163e995876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163e995876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63e99587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163e99587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63e99587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163e99587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1ef628f2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1ef628f2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1ef628f2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1ef628f2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21.png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55.png"/><Relationship Id="rId8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Relationship Id="rId5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Relationship Id="rId4" Type="http://schemas.openxmlformats.org/officeDocument/2006/relationships/image" Target="../media/image71.png"/><Relationship Id="rId5" Type="http://schemas.openxmlformats.org/officeDocument/2006/relationships/image" Target="../media/image8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7.png"/><Relationship Id="rId4" Type="http://schemas.openxmlformats.org/officeDocument/2006/relationships/image" Target="../media/image96.png"/><Relationship Id="rId5" Type="http://schemas.openxmlformats.org/officeDocument/2006/relationships/image" Target="../media/image10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65825"/>
            <a:ext cx="8520600" cy="25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6222">
                <a:solidFill>
                  <a:schemeClr val="dk1"/>
                </a:solidFill>
              </a:rPr>
              <a:t>Boolean Algebra </a:t>
            </a:r>
            <a:endParaRPr sz="6222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076"/>
              <a:buFont typeface="Arial"/>
              <a:buNone/>
            </a:pPr>
            <a:r>
              <a:rPr lang="en" sz="2888">
                <a:solidFill>
                  <a:schemeClr val="dk1"/>
                </a:solidFill>
              </a:rPr>
              <a:t>and</a:t>
            </a:r>
            <a:endParaRPr sz="6222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6222">
                <a:solidFill>
                  <a:schemeClr val="dk1"/>
                </a:solidFill>
              </a:rPr>
              <a:t>Logic Simplification</a:t>
            </a:r>
            <a:endParaRPr sz="6222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Arial"/>
              <a:buNone/>
            </a:pPr>
            <a:r>
              <a:rPr lang="en" sz="2444">
                <a:solidFill>
                  <a:schemeClr val="dk1"/>
                </a:solidFill>
              </a:rPr>
              <a:t>Chapter 4</a:t>
            </a:r>
            <a:endParaRPr sz="24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              Sumaiyah Zahid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Boolean Algebra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7: A.A = A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8: A.A` = 0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900" y="1796025"/>
            <a:ext cx="53721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550" y="3549000"/>
            <a:ext cx="53530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Boolean Algebra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9:  = A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10: A + AB = A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775" y="1228675"/>
            <a:ext cx="227019" cy="3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425" y="1549025"/>
            <a:ext cx="6179374" cy="11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047" y="2949225"/>
            <a:ext cx="4095553" cy="19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875" y="3274699"/>
            <a:ext cx="4320050" cy="7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Boolean Algebra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11: A+A`B = A + B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400" y="608225"/>
            <a:ext cx="4422775" cy="17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675" y="2709725"/>
            <a:ext cx="57340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Boolean Algebra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12:(A+B)(A+C)= A+BC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838" y="2479975"/>
            <a:ext cx="66389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750" y="327775"/>
            <a:ext cx="4799251" cy="18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Practice Exercise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b="0" l="0" r="51996" t="0"/>
          <a:stretch/>
        </p:blipFill>
        <p:spPr>
          <a:xfrm>
            <a:off x="311704" y="1298375"/>
            <a:ext cx="5290975" cy="16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Practice Exercise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47906" r="5" t="0"/>
          <a:stretch/>
        </p:blipFill>
        <p:spPr>
          <a:xfrm>
            <a:off x="348079" y="1228675"/>
            <a:ext cx="5741475" cy="16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Practice Exercise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Boolean algebra techniques, simplify the following expressions as much as possible: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(a) A(A + B) (b) A(A’ + AB) (c) BC + B’C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(d) A(A + A’B) (e) AB’C + A’BC + A’B’C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Exercise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Write the output expression for circuit and simplify it if possible.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929" y="2043854"/>
            <a:ext cx="4644050" cy="19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Morgan’s Theorem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029100"/>
            <a:ext cx="8520600" cy="3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complement of a product of variables is equal to the sum of the complements of the variables.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complement of a sum of variables is equal to the product of the complements of the variables.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00" y="1976300"/>
            <a:ext cx="2005725" cy="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00" y="4030500"/>
            <a:ext cx="2103025" cy="7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5">
            <a:alphaModFix/>
          </a:blip>
          <a:srcRect b="0" l="0" r="0" t="11684"/>
          <a:stretch/>
        </p:blipFill>
        <p:spPr>
          <a:xfrm>
            <a:off x="3470000" y="1831038"/>
            <a:ext cx="4307050" cy="12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6">
            <a:alphaModFix/>
          </a:blip>
          <a:srcRect b="0" l="0" r="0" t="7859"/>
          <a:stretch/>
        </p:blipFill>
        <p:spPr>
          <a:xfrm>
            <a:off x="3648425" y="3979900"/>
            <a:ext cx="4568801" cy="10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Exercise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50" y="1338475"/>
            <a:ext cx="5939500" cy="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50" y="2813825"/>
            <a:ext cx="5939500" cy="56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Algebra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Boolean algebra is the mathematics of digital logic.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values of A, B, and C that make the sum term A` + B` + C equal to 0.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values of A, B, and C that make the product term AB`C equal to 1.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00" y="1626951"/>
            <a:ext cx="3686075" cy="1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251" y="1665601"/>
            <a:ext cx="3686075" cy="128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Practice Exercise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75" y="1228675"/>
            <a:ext cx="8584126" cy="21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Practice Exercise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13" y="1263375"/>
            <a:ext cx="671512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Analysis of Logic Circuits,</a:t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4CCCC"/>
                </a:highlight>
              </a:rPr>
              <a:t>Boolean Expression for a Logic Circuit</a:t>
            </a:r>
            <a:endParaRPr>
              <a:highlight>
                <a:srgbClr val="F4CCCC"/>
              </a:highlight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604" y="1852050"/>
            <a:ext cx="5375750" cy="16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Analysis of Logic Circuits,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4CCCC"/>
                </a:highlight>
              </a:rPr>
              <a:t>Constructing a Truth Table for a Logic Circuit</a:t>
            </a:r>
            <a:endParaRPr>
              <a:highlight>
                <a:srgbClr val="F4CCCC"/>
              </a:highlight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025" y="1681225"/>
            <a:ext cx="3442025" cy="31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Practice Exercise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Write a Boolean expression for the logic circuit and construct the truth table.</a:t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2" y="2102825"/>
            <a:ext cx="3985400" cy="2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Simplification Using Boolean Algebra,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4875"/>
            <a:ext cx="6134325" cy="11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03" y="2811725"/>
            <a:ext cx="5497051" cy="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Simplification Using Boolean Algebra,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</a:t>
            </a:r>
            <a:r>
              <a:rPr lang="en"/>
              <a:t>==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                  </a:t>
            </a:r>
            <a:r>
              <a:rPr lang="en"/>
              <a:t>==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8325"/>
            <a:ext cx="6134325" cy="11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03" y="3366000"/>
            <a:ext cx="5497051" cy="7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425" y="1640925"/>
            <a:ext cx="1559750" cy="4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5425" y="3611414"/>
            <a:ext cx="524825" cy="5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Simplification Using Boolean Algebra,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9750"/>
            <a:ext cx="7465376" cy="11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" y="2465450"/>
            <a:ext cx="7685250" cy="11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00" y="3704425"/>
            <a:ext cx="7205225" cy="11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Simplification Using Boolean Algebra,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9750"/>
            <a:ext cx="7465376" cy="11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00" y="2465450"/>
            <a:ext cx="7685250" cy="11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00" y="3704425"/>
            <a:ext cx="7205225" cy="11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7900" y="4370775"/>
            <a:ext cx="1065047" cy="3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9475" y="3139925"/>
            <a:ext cx="1521900" cy="3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6400" y="1811250"/>
            <a:ext cx="388425" cy="3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Simplification Using Boolean Algebra,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25" y="1322900"/>
            <a:ext cx="5267181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25" y="2192500"/>
            <a:ext cx="5886224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00" y="2989875"/>
            <a:ext cx="4412087" cy="6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Laws of Boolean Algebra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Commutative Laws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63" y="1917038"/>
            <a:ext cx="35147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925" y="2809250"/>
            <a:ext cx="3391154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7625" y="198475"/>
            <a:ext cx="18097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Exercises</a:t>
            </a:r>
            <a:endParaRPr/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8768"/>
            <a:ext cx="7895975" cy="26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Forms of Boolean Expressions</a:t>
            </a:r>
            <a:endParaRPr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Boolean expressions, regardless of their form, can be converted into either of two standard forms: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sum-of-products form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product-of-sums form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sum-of-products form</a:t>
            </a:r>
            <a:endParaRPr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 rotWithShape="1">
          <a:blip r:embed="rId3">
            <a:alphaModFix/>
          </a:blip>
          <a:srcRect b="0" l="-6230" r="6229" t="0"/>
          <a:stretch/>
        </p:blipFill>
        <p:spPr>
          <a:xfrm>
            <a:off x="5866538" y="1481013"/>
            <a:ext cx="17430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1337000"/>
            <a:ext cx="4143500" cy="1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212" y="3242000"/>
            <a:ext cx="4583664" cy="16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sum-of-products form</a:t>
            </a:r>
            <a:endParaRPr/>
          </a:p>
        </p:txBody>
      </p:sp>
      <p:sp>
        <p:nvSpPr>
          <p:cNvPr id="310" name="Google Shape;310;p4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75" y="1271452"/>
            <a:ext cx="7303775" cy="12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sum-of-products form</a:t>
            </a:r>
            <a:endParaRPr/>
          </a:p>
        </p:txBody>
      </p:sp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77" y="1228675"/>
            <a:ext cx="6948750" cy="31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SOP</a:t>
            </a:r>
            <a:r>
              <a:rPr lang="en"/>
              <a:t> form</a:t>
            </a:r>
            <a:endParaRPr/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standard SOP expression is one in which all the variables in the domain appear in each product term in the expression.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5" y="2441875"/>
            <a:ext cx="86296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SOP form</a:t>
            </a:r>
            <a:endParaRPr/>
          </a:p>
        </p:txBody>
      </p:sp>
      <p:sp>
        <p:nvSpPr>
          <p:cNvPr id="331" name="Google Shape;331;p4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2" name="Google Shape;3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1322975"/>
            <a:ext cx="86296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8"/>
          <p:cNvPicPr preferRelativeResize="0"/>
          <p:nvPr/>
        </p:nvPicPr>
        <p:blipFill rotWithShape="1">
          <a:blip r:embed="rId4">
            <a:alphaModFix/>
          </a:blip>
          <a:srcRect b="0" l="0" r="0" t="4012"/>
          <a:stretch/>
        </p:blipFill>
        <p:spPr>
          <a:xfrm>
            <a:off x="311700" y="2692649"/>
            <a:ext cx="8677275" cy="13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Representation of </a:t>
            </a:r>
            <a:r>
              <a:rPr lang="en"/>
              <a:t>Standard Product Term</a:t>
            </a:r>
            <a:endParaRPr/>
          </a:p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Construct the Truth table for given SOP expression.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13" y="1228663"/>
            <a:ext cx="62388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Representation of Standard Product Term</a:t>
            </a:r>
            <a:endParaRPr/>
          </a:p>
        </p:txBody>
      </p:sp>
      <p:sp>
        <p:nvSpPr>
          <p:cNvPr id="346" name="Google Shape;346;p5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Construct the Truth table for given SOP expression.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25" y="1325013"/>
            <a:ext cx="63246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Practice Exercises</a:t>
            </a:r>
            <a:endParaRPr/>
          </a:p>
        </p:txBody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32" y="3201275"/>
            <a:ext cx="7441724" cy="11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75" y="1380425"/>
            <a:ext cx="8348175" cy="6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75" y="2338075"/>
            <a:ext cx="6396450" cy="3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Laws of Boolean Algebra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Associative</a:t>
            </a:r>
            <a:r>
              <a:rPr lang="en"/>
              <a:t> Laws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450" y="1847125"/>
            <a:ext cx="53721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613" y="2957025"/>
            <a:ext cx="5265775" cy="1046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Product-of-Sums form</a:t>
            </a:r>
            <a:endParaRPr/>
          </a:p>
        </p:txBody>
      </p:sp>
      <p:sp>
        <p:nvSpPr>
          <p:cNvPr id="362" name="Google Shape;362;p5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300" y="1444025"/>
            <a:ext cx="37210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00" y="1336988"/>
            <a:ext cx="4296699" cy="15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12" y="3283725"/>
            <a:ext cx="8672575" cy="12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Standard POS form</a:t>
            </a:r>
            <a:endParaRPr/>
          </a:p>
        </p:txBody>
      </p:sp>
      <p:sp>
        <p:nvSpPr>
          <p:cNvPr id="371" name="Google Shape;371;p5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A86E8"/>
                </a:solidFill>
              </a:rPr>
              <a:t>Rule 8: A.A` 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A86E8"/>
                </a:solidFill>
              </a:rPr>
              <a:t>Rule 12:(A+B)(A+C)= A+BC</a:t>
            </a:r>
            <a:endParaRPr/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4" y="1253825"/>
            <a:ext cx="7632126" cy="12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Standard POS form</a:t>
            </a:r>
            <a:endParaRPr/>
          </a:p>
        </p:txBody>
      </p:sp>
      <p:sp>
        <p:nvSpPr>
          <p:cNvPr id="378" name="Google Shape;378;p5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4" y="1253825"/>
            <a:ext cx="7632126" cy="12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00" y="2998625"/>
            <a:ext cx="8029826" cy="4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Representation of Standard Sum Term</a:t>
            </a:r>
            <a:endParaRPr/>
          </a:p>
        </p:txBody>
      </p:sp>
      <p:sp>
        <p:nvSpPr>
          <p:cNvPr id="386" name="Google Shape;386;p5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Construct the Truth table for given POS expression.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1228675"/>
            <a:ext cx="7279546" cy="14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Standard SOP to Standard POS</a:t>
            </a:r>
            <a:endParaRPr/>
          </a:p>
        </p:txBody>
      </p:sp>
      <p:sp>
        <p:nvSpPr>
          <p:cNvPr id="393" name="Google Shape;393;p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0" y="1395824"/>
            <a:ext cx="8301699" cy="13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Standard SOP to Standard POS</a:t>
            </a:r>
            <a:endParaRPr/>
          </a:p>
        </p:txBody>
      </p:sp>
      <p:sp>
        <p:nvSpPr>
          <p:cNvPr id="400" name="Google Shape;400;p5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75" y="1201174"/>
            <a:ext cx="7350976" cy="37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 and POS from a Truth Table</a:t>
            </a:r>
            <a:endParaRPr/>
          </a:p>
        </p:txBody>
      </p:sp>
      <p:sp>
        <p:nvSpPr>
          <p:cNvPr id="407" name="Google Shape;407;p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From the truth table in Table determine the standard SOP and POS expression</a:t>
            </a:r>
            <a:r>
              <a:rPr lang="en"/>
              <a:t>.</a:t>
            </a:r>
            <a:endParaRPr/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0" y="1723625"/>
            <a:ext cx="38100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 and POS from a Truth Table</a:t>
            </a:r>
            <a:endParaRPr/>
          </a:p>
        </p:txBody>
      </p:sp>
      <p:sp>
        <p:nvSpPr>
          <p:cNvPr id="414" name="Google Shape;414;p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the truth table in Table determine the standard SOP and POS expression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Minterm =   (3,4,6,7)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Maxterm =   (0,1,2,5)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00" y="1885075"/>
            <a:ext cx="38100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9"/>
          <p:cNvPicPr preferRelativeResize="0"/>
          <p:nvPr/>
        </p:nvPicPr>
        <p:blipFill rotWithShape="1">
          <a:blip r:embed="rId4">
            <a:alphaModFix/>
          </a:blip>
          <a:srcRect b="9242" l="0" r="18493" t="9250"/>
          <a:stretch/>
        </p:blipFill>
        <p:spPr>
          <a:xfrm>
            <a:off x="1755075" y="2619675"/>
            <a:ext cx="200201" cy="2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250" y="3038725"/>
            <a:ext cx="259700" cy="3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Karnaugh Map</a:t>
            </a:r>
            <a:endParaRPr/>
          </a:p>
        </p:txBody>
      </p:sp>
      <p:sp>
        <p:nvSpPr>
          <p:cNvPr id="423" name="Google Shape;423;p6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 Map is an array of cells.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350" y="193850"/>
            <a:ext cx="4754350" cy="13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75" y="1957745"/>
            <a:ext cx="2675075" cy="20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350" y="2173163"/>
            <a:ext cx="4289925" cy="198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Adjacent Cells in K Map</a:t>
            </a:r>
            <a:endParaRPr/>
          </a:p>
        </p:txBody>
      </p:sp>
      <p:sp>
        <p:nvSpPr>
          <p:cNvPr id="432" name="Google Shape;432;p6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150" y="1423399"/>
            <a:ext cx="3344750" cy="31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Laws of Boolean Algebra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Distributive</a:t>
            </a:r>
            <a:r>
              <a:rPr lang="en"/>
              <a:t> Laws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375" y="1764225"/>
            <a:ext cx="6368975" cy="23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K-Map SOP Minimization</a:t>
            </a:r>
            <a:endParaRPr/>
          </a:p>
        </p:txBody>
      </p:sp>
      <p:sp>
        <p:nvSpPr>
          <p:cNvPr id="439" name="Google Shape;439;p6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746" y="1415750"/>
            <a:ext cx="4861075" cy="25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K-Map SOP Minimization</a:t>
            </a:r>
            <a:endParaRPr/>
          </a:p>
        </p:txBody>
      </p:sp>
      <p:sp>
        <p:nvSpPr>
          <p:cNvPr id="446" name="Google Shape;446;p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50" y="1228675"/>
            <a:ext cx="7510699" cy="11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K-Map SOP Minimization</a:t>
            </a:r>
            <a:endParaRPr/>
          </a:p>
        </p:txBody>
      </p:sp>
      <p:sp>
        <p:nvSpPr>
          <p:cNvPr id="453" name="Google Shape;453;p6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75" y="1194625"/>
            <a:ext cx="7510699" cy="11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172" y="2349522"/>
            <a:ext cx="2467400" cy="27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K-Map SOP Minimization</a:t>
            </a:r>
            <a:endParaRPr/>
          </a:p>
        </p:txBody>
      </p:sp>
      <p:sp>
        <p:nvSpPr>
          <p:cNvPr id="461" name="Google Shape;461;p6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25" y="1326426"/>
            <a:ext cx="7840824" cy="12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K-Map SOP Minimization</a:t>
            </a:r>
            <a:endParaRPr/>
          </a:p>
        </p:txBody>
      </p:sp>
      <p:sp>
        <p:nvSpPr>
          <p:cNvPr id="468" name="Google Shape;468;p6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5151"/>
            <a:ext cx="7840824" cy="12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00" y="2308825"/>
            <a:ext cx="3213825" cy="23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Expansion</a:t>
            </a:r>
            <a:endParaRPr/>
          </a:p>
        </p:txBody>
      </p:sp>
      <p:sp>
        <p:nvSpPr>
          <p:cNvPr id="476" name="Google Shape;476;p6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73" y="1132523"/>
            <a:ext cx="7957699" cy="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100" y="2219725"/>
            <a:ext cx="2153325" cy="1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6748" y="2219725"/>
            <a:ext cx="1969825" cy="26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Expansion</a:t>
            </a:r>
            <a:endParaRPr/>
          </a:p>
        </p:txBody>
      </p:sp>
      <p:sp>
        <p:nvSpPr>
          <p:cNvPr id="485" name="Google Shape;485;p6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5" y="1228675"/>
            <a:ext cx="8069775" cy="12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Expansion</a:t>
            </a:r>
            <a:endParaRPr/>
          </a:p>
        </p:txBody>
      </p:sp>
      <p:sp>
        <p:nvSpPr>
          <p:cNvPr id="492" name="Google Shape;492;p6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5" y="1191400"/>
            <a:ext cx="8069775" cy="12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275" y="2563975"/>
            <a:ext cx="6913750" cy="20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Minterm Solution of K Map</a:t>
            </a:r>
            <a:endParaRPr/>
          </a:p>
        </p:txBody>
      </p:sp>
      <p:sp>
        <p:nvSpPr>
          <p:cNvPr id="500" name="Google Shape;500;p7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A86E8"/>
                </a:solidFill>
              </a:rPr>
              <a:t>Grouping the 1s</a:t>
            </a:r>
            <a:endParaRPr/>
          </a:p>
        </p:txBody>
      </p:sp>
      <p:pic>
        <p:nvPicPr>
          <p:cNvPr id="501" name="Google Shape;5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25" y="1666150"/>
            <a:ext cx="8310051" cy="22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Minterm Solution of K Map</a:t>
            </a:r>
            <a:endParaRPr/>
          </a:p>
        </p:txBody>
      </p:sp>
      <p:sp>
        <p:nvSpPr>
          <p:cNvPr id="507" name="Google Shape;507;p7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75" y="1025850"/>
            <a:ext cx="8799225" cy="3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r>
              <a:rPr lang="en"/>
              <a:t> of Boolean Algebra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000" y="1275425"/>
            <a:ext cx="5264700" cy="28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Minterm Solution of K Map</a:t>
            </a:r>
            <a:endParaRPr/>
          </a:p>
        </p:txBody>
      </p:sp>
      <p:sp>
        <p:nvSpPr>
          <p:cNvPr id="514" name="Google Shape;514;p7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50" y="1228674"/>
            <a:ext cx="8357298" cy="30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Minterm Solution of K Map</a:t>
            </a:r>
            <a:endParaRPr/>
          </a:p>
        </p:txBody>
      </p:sp>
      <p:sp>
        <p:nvSpPr>
          <p:cNvPr id="521" name="Google Shape;521;p7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Determining the Equation</a:t>
            </a:r>
            <a:endParaRPr/>
          </a:p>
        </p:txBody>
      </p:sp>
      <p:pic>
        <p:nvPicPr>
          <p:cNvPr id="522" name="Google Shape;5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200" y="1629450"/>
            <a:ext cx="4902226" cy="328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Minterm Solution of K Map</a:t>
            </a:r>
            <a:endParaRPr/>
          </a:p>
        </p:txBody>
      </p:sp>
      <p:sp>
        <p:nvSpPr>
          <p:cNvPr id="528" name="Google Shape;528;p7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50" y="1228674"/>
            <a:ext cx="8357298" cy="30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Minterm Solution of K Map</a:t>
            </a:r>
            <a:endParaRPr/>
          </a:p>
        </p:txBody>
      </p:sp>
      <p:sp>
        <p:nvSpPr>
          <p:cNvPr id="535" name="Google Shape;535;p7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0" y="1045150"/>
            <a:ext cx="8863124" cy="3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Minterm Solution of K Map</a:t>
            </a:r>
            <a:endParaRPr/>
          </a:p>
        </p:txBody>
      </p:sp>
      <p:sp>
        <p:nvSpPr>
          <p:cNvPr id="542" name="Google Shape;542;p7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5" y="1286675"/>
            <a:ext cx="8389251" cy="16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Minterm Solution of K Map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25" y="1093850"/>
            <a:ext cx="8389251" cy="1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600" y="2437825"/>
            <a:ext cx="2790900" cy="22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9950" y="3326225"/>
            <a:ext cx="1401825" cy="4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Care Conditions</a:t>
            </a:r>
            <a:endParaRPr/>
          </a:p>
        </p:txBody>
      </p:sp>
      <p:sp>
        <p:nvSpPr>
          <p:cNvPr id="558" name="Google Shape;558;p7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75" y="1228675"/>
            <a:ext cx="4863075" cy="371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K-Map POS Minimization</a:t>
            </a:r>
            <a:endParaRPr/>
          </a:p>
        </p:txBody>
      </p:sp>
      <p:sp>
        <p:nvSpPr>
          <p:cNvPr id="565" name="Google Shape;565;p7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50" y="1228675"/>
            <a:ext cx="8582051" cy="10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K-Map POS Minimization</a:t>
            </a:r>
            <a:endParaRPr/>
          </a:p>
        </p:txBody>
      </p:sp>
      <p:sp>
        <p:nvSpPr>
          <p:cNvPr id="572" name="Google Shape;572;p8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50" y="1228675"/>
            <a:ext cx="8582051" cy="10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199" y="2260574"/>
            <a:ext cx="3090625" cy="26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K-Map POS Minimization</a:t>
            </a:r>
            <a:endParaRPr/>
          </a:p>
        </p:txBody>
      </p:sp>
      <p:sp>
        <p:nvSpPr>
          <p:cNvPr id="580" name="Google Shape;580;p8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25" y="1262500"/>
            <a:ext cx="7516901" cy="16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Boolean Algebra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1: A + 0 = A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2: A + 1 = 1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75" y="1741725"/>
            <a:ext cx="4775675" cy="9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350" y="3255125"/>
            <a:ext cx="4809612" cy="9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K-Map POS Minimization</a:t>
            </a:r>
            <a:endParaRPr/>
          </a:p>
        </p:txBody>
      </p:sp>
      <p:sp>
        <p:nvSpPr>
          <p:cNvPr id="587" name="Google Shape;587;p8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75" y="1022900"/>
            <a:ext cx="6832499" cy="15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125" y="2398950"/>
            <a:ext cx="2195500" cy="23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100" y="3225575"/>
            <a:ext cx="28194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K-Map POS Minimization</a:t>
            </a:r>
            <a:endParaRPr/>
          </a:p>
        </p:txBody>
      </p:sp>
      <p:sp>
        <p:nvSpPr>
          <p:cNvPr id="596" name="Google Shape;596;p8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8575"/>
            <a:ext cx="7883424" cy="10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K-Map POS Minimization</a:t>
            </a:r>
            <a:endParaRPr/>
          </a:p>
        </p:txBody>
      </p:sp>
      <p:sp>
        <p:nvSpPr>
          <p:cNvPr id="603" name="Google Shape;603;p8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8575"/>
            <a:ext cx="7883424" cy="10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675" y="2343975"/>
            <a:ext cx="3161350" cy="26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Between SOP and POS</a:t>
            </a:r>
            <a:endParaRPr/>
          </a:p>
        </p:txBody>
      </p:sp>
      <p:sp>
        <p:nvSpPr>
          <p:cNvPr id="611" name="Google Shape;611;p8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7429"/>
            <a:ext cx="9143998" cy="1217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Between SOP and POS</a:t>
            </a:r>
            <a:endParaRPr/>
          </a:p>
        </p:txBody>
      </p:sp>
      <p:sp>
        <p:nvSpPr>
          <p:cNvPr id="618" name="Google Shape;618;p8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1604"/>
            <a:ext cx="9143998" cy="12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850" y="2419100"/>
            <a:ext cx="2731475" cy="231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Between SOP and POS</a:t>
            </a:r>
            <a:endParaRPr/>
          </a:p>
        </p:txBody>
      </p:sp>
      <p:sp>
        <p:nvSpPr>
          <p:cNvPr id="626" name="Google Shape;626;p8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1604"/>
            <a:ext cx="9143998" cy="12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950" y="2376749"/>
            <a:ext cx="3144276" cy="26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Between SOP and POS</a:t>
            </a:r>
            <a:endParaRPr/>
          </a:p>
        </p:txBody>
      </p:sp>
      <p:sp>
        <p:nvSpPr>
          <p:cNvPr id="634" name="Google Shape;634;p8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1604"/>
            <a:ext cx="9143998" cy="12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775" y="2390524"/>
            <a:ext cx="2511800" cy="25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Exercises</a:t>
            </a:r>
            <a:endParaRPr/>
          </a:p>
        </p:txBody>
      </p:sp>
      <p:sp>
        <p:nvSpPr>
          <p:cNvPr id="642" name="Google Shape;642;p8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5" y="1045100"/>
            <a:ext cx="6216699" cy="409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Exercises</a:t>
            </a:r>
            <a:endParaRPr/>
          </a:p>
        </p:txBody>
      </p:sp>
      <p:sp>
        <p:nvSpPr>
          <p:cNvPr id="649" name="Google Shape;649;p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50" y="1093850"/>
            <a:ext cx="6866775" cy="405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Boolean Algebra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3: A.0 = 0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4: A.1 = 1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077" y="1651825"/>
            <a:ext cx="4701700" cy="10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325" y="3288650"/>
            <a:ext cx="4495975" cy="1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Boolean Algebra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5: A + A = A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Rule 6: A + A` = 1</a:t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50" y="1577475"/>
            <a:ext cx="5381625" cy="1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400" y="3622151"/>
            <a:ext cx="5675681" cy="12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000000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